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9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23" r:id="rId16"/>
    <p:sldId id="464" r:id="rId17"/>
    <p:sldId id="401" r:id="rId18"/>
    <p:sldId id="435" r:id="rId19"/>
    <p:sldId id="405" r:id="rId20"/>
    <p:sldId id="443" r:id="rId21"/>
    <p:sldId id="460" r:id="rId22"/>
    <p:sldId id="461" r:id="rId23"/>
    <p:sldId id="424" r:id="rId24"/>
    <p:sldId id="409" r:id="rId25"/>
    <p:sldId id="448" r:id="rId26"/>
    <p:sldId id="462" r:id="rId27"/>
    <p:sldId id="469" r:id="rId28"/>
    <p:sldId id="473" r:id="rId29"/>
    <p:sldId id="470" r:id="rId30"/>
    <p:sldId id="277" r:id="rId31"/>
    <p:sldId id="454" r:id="rId32"/>
    <p:sldId id="354" r:id="rId33"/>
    <p:sldId id="437" r:id="rId34"/>
    <p:sldId id="452" r:id="rId35"/>
    <p:sldId id="453" r:id="rId36"/>
    <p:sldId id="456" r:id="rId37"/>
    <p:sldId id="411" r:id="rId38"/>
    <p:sldId id="412" r:id="rId39"/>
    <p:sldId id="421" r:id="rId40"/>
    <p:sldId id="413" r:id="rId41"/>
    <p:sldId id="414" r:id="rId42"/>
    <p:sldId id="415" r:id="rId43"/>
    <p:sldId id="416" r:id="rId44"/>
    <p:sldId id="418" r:id="rId45"/>
    <p:sldId id="419" r:id="rId46"/>
    <p:sldId id="420" r:id="rId47"/>
    <p:sldId id="422" r:id="rId48"/>
    <p:sldId id="439" r:id="rId49"/>
    <p:sldId id="457" r:id="rId50"/>
    <p:sldId id="440" r:id="rId51"/>
    <p:sldId id="441" r:id="rId52"/>
    <p:sldId id="444" r:id="rId53"/>
    <p:sldId id="425" r:id="rId54"/>
    <p:sldId id="449" r:id="rId55"/>
    <p:sldId id="450" r:id="rId56"/>
    <p:sldId id="451" r:id="rId57"/>
    <p:sldId id="47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87673" autoAdjust="0"/>
  </p:normalViewPr>
  <p:slideViewPr>
    <p:cSldViewPr>
      <p:cViewPr>
        <p:scale>
          <a:sx n="60" d="100"/>
          <a:sy n="60" d="100"/>
        </p:scale>
        <p:origin x="-1728" y="-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during my time</a:t>
            </a:r>
            <a:r>
              <a:rPr lang="en-US" baseline="0" dirty="0" smtClean="0"/>
              <a:t> here as a graduate student</a:t>
            </a:r>
          </a:p>
          <a:p>
            <a:r>
              <a:rPr lang="en-US" baseline="0" dirty="0" smtClean="0"/>
              <a:t>When I first started working on it, it was just a cool idea my advisors had</a:t>
            </a:r>
          </a:p>
          <a:p>
            <a:r>
              <a:rPr lang="en-US" baseline="0" dirty="0" smtClean="0"/>
              <a:t>Didn’t know if </a:t>
            </a:r>
            <a:r>
              <a:rPr lang="en-US" baseline="0" dirty="0" err="1" smtClean="0"/>
              <a:t>if</a:t>
            </a:r>
            <a:r>
              <a:rPr lang="en-US" baseline="0" dirty="0" smtClean="0"/>
              <a:t> would even work</a:t>
            </a:r>
          </a:p>
          <a:p>
            <a:r>
              <a:rPr lang="en-US" baseline="0" dirty="0" smtClean="0"/>
              <a:t>Today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showing the progress we have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</a:t>
            </a:r>
            <a:r>
              <a:rPr lang="en-US" b="0" baseline="0" dirty="0" smtClean="0">
                <a:solidFill>
                  <a:schemeClr val="bg1"/>
                </a:solidFill>
              </a:rPr>
              <a:t>K means will do this by </a:t>
            </a:r>
            <a:r>
              <a:rPr lang="en-US" b="1" baseline="0" dirty="0" smtClean="0">
                <a:solidFill>
                  <a:schemeClr val="bg1"/>
                </a:solidFill>
              </a:rPr>
              <a:t>detecting 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sections); compared to real 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cluster</a:t>
            </a:r>
            <a:endParaRPr lang="en-US" dirty="0" smtClean="0"/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General idea of what cell types are</a:t>
            </a:r>
            <a:r>
              <a:rPr lang="en-US" baseline="0" dirty="0" smtClean="0"/>
              <a:t> driving this 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of SEVERAL CELL TYPES throughout this cluster-cell types correspond to the cortex</a:t>
            </a:r>
          </a:p>
          <a:p>
            <a:r>
              <a:rPr lang="en-US" baseline="0" dirty="0" smtClean="0"/>
              <a:t>Draw attention to red and yellow clusters-area corresponds to medulla; there are compositional differences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 two</a:t>
            </a:r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red and yellow share high abundance of 1 cell type; yellow: see presence of cell type you don’t see in red</a:t>
            </a:r>
          </a:p>
          <a:p>
            <a:r>
              <a:rPr lang="en-US" baseline="0" dirty="0" smtClean="0"/>
              <a:t>by looking at section stained with cell types, cant distinguish different compositions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level of organization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K14 removal-More mixing </a:t>
            </a:r>
            <a:r>
              <a:rPr lang="en-US" dirty="0" err="1" smtClean="0"/>
              <a:t>bt</a:t>
            </a:r>
            <a:r>
              <a:rPr lang="en-US" dirty="0" smtClean="0"/>
              <a:t> clusters</a:t>
            </a:r>
          </a:p>
          <a:p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types (in any combination</a:t>
            </a:r>
            <a:r>
              <a:rPr lang="en-US" baseline="0" dirty="0" smtClean="0"/>
              <a:t> we want to!) also cell types </a:t>
            </a:r>
            <a:r>
              <a:rPr lang="en-US" dirty="0" smtClean="0"/>
              <a:t>that are less abundant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region (cortex with cortex)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similar with respect to other 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Thymus: our organ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Problem with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</a:t>
            </a:r>
            <a:r>
              <a:rPr lang="en-US" dirty="0" err="1" smtClean="0"/>
              <a:t>Aire</a:t>
            </a:r>
            <a:r>
              <a:rPr lang="en-US" dirty="0" smtClean="0"/>
              <a:t> gene-</a:t>
            </a:r>
          </a:p>
          <a:p>
            <a:r>
              <a:rPr lang="en-US" dirty="0" err="1" smtClean="0"/>
              <a:t>Aire</a:t>
            </a:r>
            <a:r>
              <a:rPr lang="en-US" dirty="0" smtClean="0"/>
              <a:t> has 2</a:t>
            </a:r>
            <a:r>
              <a:rPr lang="en-US" baseline="0" dirty="0" smtClean="0"/>
              <a:t> roles in thymus-</a:t>
            </a:r>
            <a:r>
              <a:rPr lang="en-US" dirty="0" smtClean="0"/>
              <a:t>is a TF that REGULATES EXPRESSION OF TISSUE RESTRICTED</a:t>
            </a:r>
            <a:r>
              <a:rPr lang="en-US" baseline="0" dirty="0" smtClean="0"/>
              <a:t> ANTIGENS on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for central tolerance of t cells)</a:t>
            </a:r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FAILURE TO REMOVE AUTOREACTIVE T CELLS; results in autoimmunity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a possible KEY MODULATOR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r>
              <a:rPr lang="en-US" baseline="0" dirty="0" smtClean="0"/>
              <a:t>Failure of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to become fully mature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 AIRE IS FUNCTIONALLY IMPORTANT</a:t>
            </a:r>
          </a:p>
          <a:p>
            <a:r>
              <a:rPr lang="en-US" baseline="0" dirty="0" smtClean="0"/>
              <a:t>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APECED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K=4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WT and Mutant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What 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 by identifying connected components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 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dirty="0" smtClean="0"/>
              <a:t>When we used CCL on our dataset; </a:t>
            </a:r>
            <a:r>
              <a:rPr lang="en-US" baseline="0" dirty="0" smtClean="0"/>
              <a:t>Values for WT were not what we expected them to be</a:t>
            </a:r>
          </a:p>
          <a:p>
            <a:r>
              <a:rPr lang="en-US" dirty="0" smtClean="0"/>
              <a:t>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Took a closer Look at results-Mutant</a:t>
            </a:r>
            <a:r>
              <a:rPr lang="en-US" baseline="0" dirty="0" smtClean="0"/>
              <a:t> looked good; identified clusters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 looked good </a:t>
            </a:r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blue cluster (blue connected throughout); CCL didn’t separate them</a:t>
            </a:r>
          </a:p>
          <a:p>
            <a:r>
              <a:rPr lang="en-US" baseline="0" dirty="0" smtClean="0"/>
              <a:t>Here is example where we want 2 cluster components but see 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to fix this; or find a different methods; </a:t>
            </a:r>
          </a:p>
          <a:p>
            <a:r>
              <a:rPr lang="en-US" baseline="0" dirty="0" smtClean="0"/>
              <a:t>increase sample size to see if patterns are consistent with mutant and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where we </a:t>
            </a:r>
            <a:r>
              <a:rPr lang="en-US" baseline="0" dirty="0" err="1" smtClean="0"/>
              <a:t>currenlty</a:t>
            </a:r>
            <a:r>
              <a:rPr lang="en-US" baseline="0" dirty="0" smtClean="0"/>
              <a:t> are with </a:t>
            </a:r>
            <a:r>
              <a:rPr lang="en-US" baseline="0" smtClean="0"/>
              <a:t>the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r>
              <a:rPr lang="en-US" b="0" baseline="0" dirty="0" smtClean="0"/>
              <a:t>A computer can identify and keep track of all these cell types and calculate different statistics </a:t>
            </a:r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Clusters</a:t>
            </a:r>
            <a:r>
              <a:rPr lang="en-US" baseline="0" dirty="0" smtClean="0"/>
              <a:t>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Tried to correspond</a:t>
            </a:r>
            <a:r>
              <a:rPr lang="en-US" baseline="0" dirty="0" smtClean="0"/>
              <a:t> to the colors in the image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 markers for </a:t>
            </a:r>
            <a:r>
              <a:rPr lang="en-US" baseline="0" dirty="0" err="1" smtClean="0"/>
              <a:t>mTEC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diversity in medulla; different subsets of </a:t>
            </a:r>
            <a:r>
              <a:rPr lang="en-US" dirty="0" err="1" smtClean="0"/>
              <a:t>mTECs</a:t>
            </a:r>
            <a:r>
              <a:rPr lang="en-US" dirty="0" smtClean="0"/>
              <a:t> that we have markers for that work well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Don’t have as</a:t>
            </a:r>
            <a:r>
              <a:rPr lang="en-US" baseline="0" dirty="0" smtClean="0"/>
              <a:t> many markers as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3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3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3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="" xmlns:p14="http://schemas.microsoft.com/office/powerpoint/2010/main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20000" contrast="30000"/>
          </a:blip>
          <a:stretch>
            <a:fillRect/>
          </a:stretch>
        </p:blipFill>
        <p:spPr>
          <a:xfrm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Remove cell types-K14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581400" y="15240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7212" y="16002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samples are compositionally similar to other WT samples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tissue 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antigens 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2672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006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3340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3600" y="4237672"/>
            <a:ext cx="32133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CENTER OF MASS (CENTROID)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8674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 descr="Rplot.png"/>
          <p:cNvPicPr>
            <a:picLocks noChangeAspect="1"/>
          </p:cNvPicPr>
          <p:nvPr/>
        </p:nvPicPr>
        <p:blipFill>
          <a:blip r:embed="rId5"/>
          <a:srcRect l="1375" t="937" r="6006" b="63629"/>
          <a:stretch>
            <a:fillRect/>
          </a:stretch>
        </p:blipFill>
        <p:spPr>
          <a:xfrm rot="16200000">
            <a:off x="-797168" y="2702170"/>
            <a:ext cx="5861542" cy="2133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3800" y="914400"/>
            <a:ext cx="32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RED                                     YELLOW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400800" y="8382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14800" y="533400"/>
            <a:ext cx="296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                           BLUE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Rplot02WILDTYPE11.png"/>
          <p:cNvPicPr>
            <a:picLocks noChangeAspect="1"/>
          </p:cNvPicPr>
          <p:nvPr/>
        </p:nvPicPr>
        <p:blipFill>
          <a:blip r:embed="rId5"/>
          <a:srcRect l="2090" t="2806" r="10226" b="66115"/>
          <a:stretch>
            <a:fillRect/>
          </a:stretch>
        </p:blipFill>
        <p:spPr>
          <a:xfrm rot="16200000">
            <a:off x="-690308" y="2445119"/>
            <a:ext cx="5730118" cy="202884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038600" y="7620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52600" y="914400"/>
            <a:ext cx="838200" cy="12954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clusters were compositionally similar to other wild-type samples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mice clusters appeared to be compositionally similar to wild-type;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2549" t="18519" r="23496" b="41074"/>
          <a:stretch>
            <a:fillRect/>
          </a:stretch>
        </p:blipFill>
        <p:spPr bwMode="auto">
          <a:xfrm>
            <a:off x="304800" y="2057400"/>
            <a:ext cx="81438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Cell markers included in analysis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75229</TotalTime>
  <Words>4562</Words>
  <Application>Microsoft Office PowerPoint</Application>
  <PresentationFormat>On-screen Show (4:3)</PresentationFormat>
  <Paragraphs>1016</Paragraphs>
  <Slides>57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Cell markers included in analysis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</vt:lpstr>
      <vt:lpstr>Slide 17</vt:lpstr>
      <vt:lpstr>Bray Curtis Dendrogram</vt:lpstr>
      <vt:lpstr>Slide 19</vt:lpstr>
      <vt:lpstr>Removal of a “Species”</vt:lpstr>
      <vt:lpstr>Slide 21</vt:lpstr>
      <vt:lpstr>Slide 22</vt:lpstr>
      <vt:lpstr>Slide 23</vt:lpstr>
      <vt:lpstr>Slide 24</vt:lpstr>
      <vt:lpstr>Slide 25</vt:lpstr>
      <vt:lpstr>Connected Component Labeling (CCL)</vt:lpstr>
      <vt:lpstr>Slide 27</vt:lpstr>
      <vt:lpstr>Connected Component Labeling-Mutant1</vt:lpstr>
      <vt:lpstr>Connected Component Labeling Results</vt:lpstr>
      <vt:lpstr>Conclusions </vt:lpstr>
      <vt:lpstr>Future Directions</vt:lpstr>
      <vt:lpstr>Acknowledgements</vt:lpstr>
      <vt:lpstr>Slide 33</vt:lpstr>
      <vt:lpstr>Mutant-Aire knockout</vt:lpstr>
      <vt:lpstr>Aire Mutant</vt:lpstr>
      <vt:lpstr>Slide 36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47</vt:lpstr>
      <vt:lpstr>How is clustering being done?</vt:lpstr>
      <vt:lpstr>Slide 49</vt:lpstr>
      <vt:lpstr>Bray Curtis</vt:lpstr>
      <vt:lpstr>Bray Curtis Dendrogram</vt:lpstr>
      <vt:lpstr>Slide 52</vt:lpstr>
      <vt:lpstr>Slide 53</vt:lpstr>
      <vt:lpstr>Slide 54</vt:lpstr>
      <vt:lpstr>Slide 55</vt:lpstr>
      <vt:lpstr>CCL</vt:lpstr>
      <vt:lpstr>Slide 57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1539</cp:revision>
  <dcterms:created xsi:type="dcterms:W3CDTF">2012-10-25T15:49:04Z</dcterms:created>
  <dcterms:modified xsi:type="dcterms:W3CDTF">2015-03-12T16:43:08Z</dcterms:modified>
</cp:coreProperties>
</file>